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1.png" ContentType="image/png"/>
  <Override PartName="/ppt/media/image7.png" ContentType="image/png"/>
  <Override PartName="/ppt/media/image3.png" ContentType="image/png"/>
  <Override PartName="/ppt/media/image22.png" ContentType="image/png"/>
  <Override PartName="/ppt/media/image16.png" ContentType="image/png"/>
  <Override PartName="/ppt/media/image12.png" ContentType="image/png"/>
  <Override PartName="/ppt/media/image8.png" ContentType="image/png"/>
  <Override PartName="/ppt/media/image4.png" ContentType="image/png"/>
  <Override PartName="/ppt/media/image23.png" ContentType="image/png"/>
  <Override PartName="/ppt/media/image17.png" ContentType="image/png"/>
  <Override PartName="/ppt/media/image13.png" ContentType="image/png"/>
  <Override PartName="/ppt/media/image9.png" ContentType="image/png"/>
  <Override PartName="/ppt/media/image5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4.png" ContentType="image/png"/>
  <Override PartName="/ppt/media/image10.png" ContentType="image/png"/>
  <Override PartName="/ppt/media/image6.png" ContentType="image/png"/>
  <Override PartName="/ppt/media/image25.jpeg" ContentType="image/jpeg"/>
  <Override PartName="/ppt/media/image2.png" ContentType="image/png"/>
  <Override PartName="/ppt/media/image21.png" ContentType="image/png"/>
  <Override PartName="/ppt/media/image19.png" ContentType="image/png"/>
  <Override PartName="/ppt/media/image24.jpeg" ContentType="image/jpeg"/>
  <Override PartName="/ppt/media/image15.png" ContentType="image/png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5.xml.rels" ContentType="application/vnd.openxmlformats-package.relationships+xml"/>
  <Override PartName="/ppt/slides/_rels/slide4.xml.rels" ContentType="application/vnd.openxmlformats-package.relationships+xml"/>
  <Override PartName="/ppt/slides/_rels/slide14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3004800" cy="97536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443680" cy="56570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952560" y="444600"/>
            <a:ext cx="11099520" cy="7494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443680" cy="56570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443680" cy="56570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952560" y="444600"/>
            <a:ext cx="11099520" cy="7494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443680" cy="56570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952560" y="444600"/>
            <a:ext cx="11099520" cy="7494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68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52560" y="444600"/>
            <a:ext cx="11099520" cy="7494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565668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513840" y="523656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513840" y="2282040"/>
            <a:ext cx="5584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443320" cy="2697840"/>
          </a:xfrm>
          <a:prstGeom prst="rect">
            <a:avLst/>
          </a:prstGeom>
        </p:spPr>
        <p:txBody>
          <a:bodyPr bIns="0" lIns="0" rIns="0" tIns="0" wrap="none"/>
          <a:p>
            <a:pPr algn="ctr"/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anchor="b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Click to edit the title text formatTitle Text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bIns="0" lIns="0" rIns="0" t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latin typeface="Helvetica Light"/>
                <a:ea typeface="Helvetica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latin typeface="Helvetica Light"/>
                <a:ea typeface="Helvetica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Helvetica Light"/>
                <a:ea typeface="Helvetica Light"/>
              </a:rPr>
              <a:t>Seventh Outline LevelBody Level One</a:t>
            </a:r>
            <a:endParaRPr/>
          </a:p>
          <a:p>
            <a:pPr algn="ctr"/>
            <a:r>
              <a:rPr lang="en-US" sz="3200">
                <a:latin typeface="Helvetica Light"/>
                <a:ea typeface="Helvetica Light"/>
              </a:rPr>
              <a:t>Body Level Two</a:t>
            </a:r>
            <a:endParaRPr/>
          </a:p>
          <a:p>
            <a:pPr algn="ctr" lvl="1"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Body Level Three</a:t>
            </a:r>
            <a:endParaRPr/>
          </a:p>
          <a:p>
            <a:pPr algn="ctr" lvl="2"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Body Level Four</a:t>
            </a:r>
            <a:endParaRPr/>
          </a:p>
          <a:p>
            <a:pPr algn="ctr" lvl="3"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Body Level Five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Click to edit the title text formatTitle Text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52560" y="2603520"/>
            <a:ext cx="11099520" cy="6286320"/>
          </a:xfrm>
          <a:prstGeom prst="rect">
            <a:avLst/>
          </a:prstGeom>
        </p:spPr>
        <p:txBody>
          <a:bodyPr anchor="ctr" bIns="0" lIns="0" rIns="0" tIns="0"/>
          <a:p>
            <a:pPr>
              <a:buSzPct val="45000"/>
              <a:buFont typeface="StarSymbol"/>
              <a:buChar char=""/>
            </a:pPr>
            <a:r>
              <a:rPr lang="en-US" sz="3600">
                <a:latin typeface="Helvetica Light"/>
                <a:ea typeface="Helvetica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600">
                <a:latin typeface="Helvetica Light"/>
                <a:ea typeface="Helvetica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600">
                <a:latin typeface="Helvetica Light"/>
                <a:ea typeface="Helvetica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600">
                <a:latin typeface="Helvetica Light"/>
                <a:ea typeface="Helvetica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600">
                <a:latin typeface="Helvetica Light"/>
                <a:ea typeface="Helvetica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600">
                <a:latin typeface="Helvetica Light"/>
                <a:ea typeface="Helvetica Ligh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75000"/>
              <a:buFont typeface="StarSymbol"/>
              <a:buChar char=""/>
            </a:pPr>
            <a:r>
              <a:rPr lang="en-US" sz="3600">
                <a:latin typeface="Helvetica Light"/>
                <a:ea typeface="Helvetica Light"/>
              </a:rPr>
              <a:t>Seventh Outline LevelBody Level One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"/>
            </a:pPr>
            <a:r>
              <a:rPr lang="en-US" sz="3600">
                <a:latin typeface="Helvetica Light"/>
                <a:ea typeface="Helvetica Light"/>
              </a:rPr>
              <a:t>Body Level Two</a:t>
            </a:r>
            <a:endParaRPr/>
          </a:p>
          <a:p>
            <a:pPr algn="ctr" lvl="1">
              <a:buSzPct val="75000"/>
              <a:buFont typeface="StarSymbol"/>
              <a:buChar char=""/>
            </a:pPr>
            <a:r>
              <a:rPr lang="en-US" sz="3600">
                <a:latin typeface="Helvetica Light"/>
                <a:ea typeface="Helvetica Light"/>
              </a:rPr>
              <a:t>Body Level Three</a:t>
            </a:r>
            <a:endParaRPr/>
          </a:p>
          <a:p>
            <a:pPr algn="ctr" lvl="2">
              <a:buSzPct val="75000"/>
              <a:buFont typeface="StarSymbol"/>
              <a:buChar char=""/>
            </a:pPr>
            <a:r>
              <a:rPr lang="en-US" sz="3600">
                <a:latin typeface="Helvetica Light"/>
                <a:ea typeface="Helvetica Light"/>
              </a:rPr>
              <a:t>Body Level Four</a:t>
            </a:r>
            <a:endParaRPr/>
          </a:p>
          <a:p>
            <a:pPr algn="ctr" lvl="3">
              <a:buSzPct val="75000"/>
              <a:buFont typeface="StarSymbol"/>
              <a:buChar char=""/>
            </a:pPr>
            <a:r>
              <a:rPr lang="en-US" sz="3600">
                <a:latin typeface="Helvetica Light"/>
                <a:ea typeface="Helvetica Light"/>
              </a:rPr>
              <a:t>Body Level Five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70080" y="6718320"/>
            <a:ext cx="10464480" cy="1422000"/>
          </a:xfrm>
          <a:prstGeom prst="rect">
            <a:avLst/>
          </a:prstGeom>
        </p:spPr>
        <p:txBody>
          <a:bodyPr anchor="b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Click to edit the title text formatTitle Text</a:t>
            </a:r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70080" y="8191440"/>
            <a:ext cx="10464480" cy="1130040"/>
          </a:xfrm>
          <a:prstGeom prst="rect">
            <a:avLst/>
          </a:prstGeom>
        </p:spPr>
        <p:txBody>
          <a:bodyPr bIns="0" lIns="0" rIns="0" t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latin typeface="Helvetica Light"/>
                <a:ea typeface="Helvetica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latin typeface="Helvetica Light"/>
                <a:ea typeface="Helvetica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Helvetica Light"/>
                <a:ea typeface="Helvetica Light"/>
              </a:rPr>
              <a:t>Seventh Outline LevelBody Level One</a:t>
            </a:r>
            <a:endParaRPr/>
          </a:p>
          <a:p>
            <a:pPr algn="ctr"/>
            <a:r>
              <a:rPr lang="en-US" sz="3200">
                <a:latin typeface="Helvetica Light"/>
                <a:ea typeface="Helvetica Light"/>
              </a:rPr>
              <a:t>Body Level Two</a:t>
            </a:r>
            <a:endParaRPr/>
          </a:p>
          <a:p>
            <a:pPr algn="ctr" lvl="1"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Body Level Three</a:t>
            </a:r>
            <a:endParaRPr/>
          </a:p>
          <a:p>
            <a:pPr algn="ctr" lvl="2"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Body Level Four</a:t>
            </a:r>
            <a:endParaRPr/>
          </a:p>
          <a:p>
            <a:pPr algn="ctr" lvl="3">
              <a:buFont typeface="StarSymbol"/>
              <a:buChar char=""/>
            </a:pPr>
            <a:r>
              <a:rPr lang="en-US" sz="3200">
                <a:latin typeface="Helvetica Light"/>
                <a:ea typeface="Helvetica Light"/>
              </a:rPr>
              <a:t>Body Level Five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Click to edit the title text formatTitle Text</a:t>
            </a:r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443680" cy="5656680"/>
          </a:xfrm>
          <a:prstGeom prst="rect">
            <a:avLst/>
          </a:prstGeom>
        </p:spPr>
        <p:txBody>
          <a:bodyPr bIns="0" lIns="0" rIns="0" tIns="0" wrap="none"/>
          <a:p>
            <a:pPr algn="ctr"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algn="ctr"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algn="ctr"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algn="ctr"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algn="ctr"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algn="ctr"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algn="ctr"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anchor="b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VIRTUAL “WHITEBOARD”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1270080" y="5029200"/>
            <a:ext cx="10464480" cy="1130040"/>
          </a:xfrm>
          <a:prstGeom prst="rect">
            <a:avLst/>
          </a:prstGeom>
        </p:spPr>
        <p:txBody>
          <a:bodyPr bIns="0" lIns="0" rIns="0" tIns="0"/>
          <a:p>
            <a:pPr algn="ctr">
              <a:lnSpc>
                <a:spcPct val="100000"/>
              </a:lnSpc>
            </a:pPr>
            <a:r>
              <a:rPr lang="en-US" sz="6000">
                <a:latin typeface="Helvetica Light"/>
                <a:ea typeface="Helvetica Light"/>
              </a:rPr>
              <a:t>Final PRESENTATION</a:t>
            </a:r>
            <a:endParaRPr/>
          </a:p>
        </p:txBody>
      </p:sp>
      <p:sp>
        <p:nvSpPr>
          <p:cNvPr id="138" name="CustomShape 3"/>
          <p:cNvSpPr/>
          <p:nvPr/>
        </p:nvSpPr>
        <p:spPr>
          <a:xfrm>
            <a:off x="651240" y="6496920"/>
            <a:ext cx="11701800" cy="1689120"/>
          </a:xfrm>
          <a:prstGeom prst="rect">
            <a:avLst/>
          </a:prstGeom>
        </p:spPr>
        <p:txBody>
          <a:bodyPr anchor="ctr" bIns="50760" lIns="50760" rIns="50760" tIns="50760"/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COMPUTER VISION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ARGENTINA ORTEGA SAINZ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NICOLAS LAVERDE ALFONSO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Jan. 15 2015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7840">
                <a:solidFill>
                  <a:srgbClr val="0365c0"/>
                </a:solidFill>
                <a:latin typeface="Helvetica Light"/>
                <a:ea typeface="Helvetica Light"/>
              </a:rPr>
              <a:t>Results</a:t>
            </a:r>
            <a:r>
              <a:rPr lang="en-US" sz="7840">
                <a:solidFill>
                  <a:srgbClr val="0365c0"/>
                </a:solidFill>
                <a:latin typeface="Helvetica Light"/>
                <a:ea typeface="Helvetica Light"/>
              </a:rPr>
              <a:t>
</a:t>
            </a:r>
            <a:r>
              <a:rPr lang="en-US" sz="5690">
                <a:solidFill>
                  <a:srgbClr val="0365c0"/>
                </a:solidFill>
                <a:latin typeface="Helvetica Light"/>
                <a:ea typeface="Helvetica Light"/>
              </a:rPr>
              <a:t>Data Synchronization</a:t>
            </a:r>
            <a:endParaRPr/>
          </a:p>
        </p:txBody>
      </p:sp>
      <p:pic>
        <p:nvPicPr>
          <p:cNvPr descr="" id="170" name="FrameSide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58680" y="2990520"/>
            <a:ext cx="6177240" cy="5020200"/>
          </a:xfrm>
          <a:prstGeom prst="rect">
            <a:avLst/>
          </a:prstGeom>
        </p:spPr>
      </p:pic>
      <p:pic>
        <p:nvPicPr>
          <p:cNvPr descr="" id="171" name="FrameUp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378840" y="2992320"/>
            <a:ext cx="6567120" cy="501876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952560" y="444600"/>
            <a:ext cx="11099520" cy="187128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6880">
                <a:solidFill>
                  <a:srgbClr val="0365c0"/>
                </a:solidFill>
                <a:latin typeface="Helvetica Light"/>
                <a:ea typeface="Helvetica Light"/>
              </a:rPr>
              <a:t>Marker Detection</a:t>
            </a:r>
            <a:r>
              <a:rPr lang="en-US" sz="6880">
                <a:solidFill>
                  <a:srgbClr val="0365c0"/>
                </a:solidFill>
                <a:latin typeface="Helvetica Light"/>
                <a:ea typeface="Helvetica Light"/>
              </a:rPr>
              <a:t>
</a:t>
            </a:r>
            <a:r>
              <a:rPr lang="en-US" sz="4730">
                <a:solidFill>
                  <a:srgbClr val="0365c0"/>
                </a:solidFill>
                <a:latin typeface="Helvetica Light"/>
                <a:ea typeface="Helvetica Light"/>
              </a:rPr>
              <a:t>Color Threshold</a:t>
            </a:r>
            <a:endParaRPr/>
          </a:p>
        </p:txBody>
      </p:sp>
      <p:pic>
        <p:nvPicPr>
          <p:cNvPr descr="" id="173" name="image05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6279840" y="3299400"/>
            <a:ext cx="3057480" cy="1296360"/>
          </a:xfrm>
          <a:prstGeom prst="rect">
            <a:avLst/>
          </a:prstGeom>
        </p:spPr>
      </p:pic>
      <p:sp>
        <p:nvSpPr>
          <p:cNvPr id="174" name="CustomShape 2"/>
          <p:cNvSpPr/>
          <p:nvPr/>
        </p:nvSpPr>
        <p:spPr>
          <a:xfrm>
            <a:off x="8430840" y="3786480"/>
            <a:ext cx="381960" cy="348840"/>
          </a:xfrm>
          <a:prstGeom prst="rect">
            <a:avLst/>
          </a:prstGeom>
          <a:ln w="25560">
            <a:solidFill>
              <a:srgbClr val="00882b"/>
            </a:solidFill>
            <a:round/>
          </a:ln>
        </p:spPr>
      </p:sp>
      <p:pic>
        <p:nvPicPr>
          <p:cNvPr descr="" id="175" name="Screen Shot 2015-01-15 at 03.10.18 (2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93360" y="2290320"/>
            <a:ext cx="4453920" cy="3314160"/>
          </a:xfrm>
          <a:prstGeom prst="rect">
            <a:avLst/>
          </a:prstGeom>
        </p:spPr>
      </p:pic>
      <p:sp>
        <p:nvSpPr>
          <p:cNvPr id="176" name="CustomShape 3"/>
          <p:cNvSpPr/>
          <p:nvPr/>
        </p:nvSpPr>
        <p:spPr>
          <a:xfrm>
            <a:off x="5471640" y="3622680"/>
            <a:ext cx="483840" cy="649440"/>
          </a:xfrm>
          <a:prstGeom prst="rect">
            <a:avLst/>
          </a:prstGeom>
        </p:spPr>
        <p:txBody>
          <a:bodyPr anchor="ctr" bIns="50760" lIns="50760" rIns="50760" tIns="50760" wrap="none"/>
          <a:p>
            <a:pPr algn="ctr">
              <a:lnSpc>
                <a:spcPct val="100000"/>
              </a:lnSpc>
            </a:pPr>
            <a:r>
              <a:rPr lang="en-US" sz="3600">
                <a:latin typeface="Helvetica Light"/>
                <a:ea typeface="Helvetica Light"/>
              </a:rPr>
              <a:t>+</a:t>
            </a:r>
            <a:endParaRPr/>
          </a:p>
        </p:txBody>
      </p:sp>
      <p:pic>
        <p:nvPicPr>
          <p:cNvPr descr="" id="177" name="Screen Shot 2015-01-15 at 03.22.17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0965240" y="2351880"/>
            <a:ext cx="1345680" cy="3191400"/>
          </a:xfrm>
          <a:prstGeom prst="rect">
            <a:avLst/>
          </a:prstGeom>
        </p:spPr>
      </p:pic>
      <p:sp>
        <p:nvSpPr>
          <p:cNvPr id="178" name="CustomShape 4"/>
          <p:cNvSpPr/>
          <p:nvPr/>
        </p:nvSpPr>
        <p:spPr>
          <a:xfrm>
            <a:off x="9909360" y="3622680"/>
            <a:ext cx="483840" cy="649440"/>
          </a:xfrm>
          <a:prstGeom prst="rect">
            <a:avLst/>
          </a:prstGeom>
        </p:spPr>
        <p:txBody>
          <a:bodyPr anchor="ctr" bIns="50760" lIns="50760" rIns="50760" tIns="50760" wrap="none"/>
          <a:p>
            <a:pPr algn="ctr">
              <a:lnSpc>
                <a:spcPct val="100000"/>
              </a:lnSpc>
            </a:pPr>
            <a:r>
              <a:rPr lang="en-US" sz="3600">
                <a:latin typeface="Helvetica Light"/>
                <a:ea typeface="Helvetica Light"/>
              </a:rPr>
              <a:t>+</a:t>
            </a:r>
            <a:endParaRPr/>
          </a:p>
        </p:txBody>
      </p:sp>
      <p:pic>
        <p:nvPicPr>
          <p:cNvPr descr="" id="179" name="Screen Shot 2015-01-15 at 03.25.35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469040" y="5886000"/>
            <a:ext cx="5227560" cy="3666960"/>
          </a:xfrm>
          <a:prstGeom prst="rect">
            <a:avLst/>
          </a:prstGeom>
        </p:spPr>
      </p:pic>
      <p:sp>
        <p:nvSpPr>
          <p:cNvPr id="180" name="CustomShape 5"/>
          <p:cNvSpPr/>
          <p:nvPr/>
        </p:nvSpPr>
        <p:spPr>
          <a:xfrm>
            <a:off x="3526560" y="7394760"/>
            <a:ext cx="483840" cy="649440"/>
          </a:xfrm>
          <a:prstGeom prst="rect">
            <a:avLst/>
          </a:prstGeom>
        </p:spPr>
        <p:txBody>
          <a:bodyPr anchor="ctr" bIns="50760" lIns="50760" rIns="50760" tIns="50760" wrap="none"/>
          <a:p>
            <a:pPr algn="ctr">
              <a:lnSpc>
                <a:spcPct val="100000"/>
              </a:lnSpc>
            </a:pPr>
            <a:r>
              <a:rPr lang="en-US" sz="3600">
                <a:latin typeface="Helvetica Light"/>
                <a:ea typeface="Helvetica Light"/>
              </a:rPr>
              <a:t>=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952560" y="444600"/>
            <a:ext cx="11099520" cy="187128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6880">
                <a:solidFill>
                  <a:srgbClr val="0365c0"/>
                </a:solidFill>
                <a:latin typeface="Helvetica Light"/>
                <a:ea typeface="Helvetica Light"/>
              </a:rPr>
              <a:t>Marker Detection</a:t>
            </a:r>
            <a:r>
              <a:rPr lang="en-US" sz="6880">
                <a:solidFill>
                  <a:srgbClr val="0365c0"/>
                </a:solidFill>
                <a:latin typeface="Helvetica Light"/>
                <a:ea typeface="Helvetica Light"/>
              </a:rPr>
              <a:t>
</a:t>
            </a:r>
            <a:r>
              <a:rPr lang="en-US" sz="4730">
                <a:solidFill>
                  <a:srgbClr val="0365c0"/>
                </a:solidFill>
                <a:latin typeface="Helvetica Light"/>
                <a:ea typeface="Helvetica Light"/>
              </a:rPr>
              <a:t>Background Difference</a:t>
            </a:r>
            <a:endParaRPr/>
          </a:p>
        </p:txBody>
      </p:sp>
      <p:pic>
        <p:nvPicPr>
          <p:cNvPr descr="" id="18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0" y="4114800"/>
            <a:ext cx="5394960" cy="3931920"/>
          </a:xfrm>
          <a:prstGeom prst="rect">
            <a:avLst/>
          </a:prstGeom>
        </p:spPr>
      </p:pic>
      <p:pic>
        <p:nvPicPr>
          <p:cNvPr descr="" id="18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" y="2926080"/>
            <a:ext cx="3733560" cy="2377440"/>
          </a:xfrm>
          <a:prstGeom prst="rect">
            <a:avLst/>
          </a:prstGeom>
        </p:spPr>
      </p:pic>
      <p:sp>
        <p:nvSpPr>
          <p:cNvPr id="184" name="CustomShape 2"/>
          <p:cNvSpPr/>
          <p:nvPr/>
        </p:nvSpPr>
        <p:spPr>
          <a:xfrm>
            <a:off x="2011680" y="5852160"/>
            <a:ext cx="1554480" cy="365760"/>
          </a:xfrm>
          <a:prstGeom prst="flowChartProcess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pic>
        <p:nvPicPr>
          <p:cNvPr descr="" id="18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894600" y="6766560"/>
            <a:ext cx="3768840" cy="2377440"/>
          </a:xfrm>
          <a:prstGeom prst="rect">
            <a:avLst/>
          </a:prstGeom>
        </p:spPr>
      </p:pic>
      <p:sp>
        <p:nvSpPr>
          <p:cNvPr id="186" name="CustomShape 3"/>
          <p:cNvSpPr/>
          <p:nvPr/>
        </p:nvSpPr>
        <p:spPr>
          <a:xfrm>
            <a:off x="5394960" y="5577840"/>
            <a:ext cx="1554480" cy="365760"/>
          </a:xfrm>
          <a:prstGeom prst="flowChartProcess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</p:sp>
      <p:sp>
        <p:nvSpPr>
          <p:cNvPr id="187" name="CustomShape 4"/>
          <p:cNvSpPr/>
          <p:nvPr/>
        </p:nvSpPr>
        <p:spPr>
          <a:xfrm>
            <a:off x="5394960" y="6126480"/>
            <a:ext cx="1554480" cy="365760"/>
          </a:xfrm>
          <a:prstGeom prst="flowChartProcess">
            <a:avLst/>
          </a:prstGeom>
          <a:solidFill>
            <a:srgbClr val="cfe7f5"/>
          </a:solidFill>
          <a:ln>
            <a:solidFill>
              <a:srgbClr val="808080"/>
            </a:solidFill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952560" y="444600"/>
            <a:ext cx="11099520" cy="187128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6880">
                <a:solidFill>
                  <a:srgbClr val="0365c0"/>
                </a:solidFill>
                <a:latin typeface="Helvetica Light"/>
                <a:ea typeface="Helvetica Light"/>
              </a:rPr>
              <a:t>Guideline</a:t>
            </a:r>
            <a:r>
              <a:rPr lang="en-US" sz="6880">
                <a:solidFill>
                  <a:srgbClr val="0365c0"/>
                </a:solidFill>
                <a:latin typeface="Helvetica Light"/>
                <a:ea typeface="Helvetica Light"/>
              </a:rPr>
              <a:t>
</a:t>
            </a:r>
            <a:r>
              <a:rPr lang="en-US" sz="4730">
                <a:solidFill>
                  <a:srgbClr val="0365c0"/>
                </a:solidFill>
                <a:latin typeface="Helvetica Light"/>
                <a:ea typeface="Helvetica Light"/>
              </a:rPr>
              <a:t>(Evaluation)</a:t>
            </a:r>
            <a:endParaRPr/>
          </a:p>
        </p:txBody>
      </p:sp>
      <p:pic>
        <p:nvPicPr>
          <p:cNvPr descr="" id="18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62760" y="2809440"/>
            <a:ext cx="8418600" cy="615168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7840">
                <a:solidFill>
                  <a:srgbClr val="0365c0"/>
                </a:solidFill>
                <a:latin typeface="Helvetica Light"/>
                <a:ea typeface="Helvetica Light"/>
              </a:rPr>
              <a:t>Results</a:t>
            </a:r>
            <a:endParaRPr/>
          </a:p>
        </p:txBody>
      </p:sp>
      <p:pic>
        <p:nvPicPr>
          <p:cNvPr descr="" id="191" name="result4_plot.jpg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2194560"/>
            <a:ext cx="11612880" cy="736920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7840">
                <a:solidFill>
                  <a:srgbClr val="0365c0"/>
                </a:solidFill>
                <a:latin typeface="Helvetica Light"/>
                <a:ea typeface="Helvetica Light"/>
              </a:rPr>
              <a:t>Results</a:t>
            </a:r>
            <a:endParaRPr/>
          </a:p>
        </p:txBody>
      </p:sp>
      <p:pic>
        <p:nvPicPr>
          <p:cNvPr descr="" id="193" name="result4_board.jpg"/>
          <p:cNvPicPr/>
          <p:nvPr/>
        </p:nvPicPr>
        <p:blipFill>
          <a:blip r:embed="rId1"/>
          <a:stretch>
            <a:fillRect/>
          </a:stretch>
        </p:blipFill>
        <p:spPr>
          <a:xfrm>
            <a:off x="2025360" y="2998080"/>
            <a:ext cx="9235440" cy="621792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Introduction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952560" y="2603520"/>
            <a:ext cx="11099520" cy="628632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93000"/>
              </a:lnSpc>
              <a:buFont typeface="StarSymbol"/>
              <a:buChar char=""/>
            </a:pPr>
            <a:r>
              <a:rPr lang="en-US" sz="3000">
                <a:latin typeface="Helvetica Light"/>
                <a:ea typeface="Helvetica Light"/>
              </a:rPr>
              <a:t>Recognize the strokes made with a marker in a flat surface and to transform the strokes into drawings for later projection.</a:t>
            </a:r>
            <a:endParaRPr/>
          </a:p>
          <a:p>
            <a:pPr algn="ctr"/>
            <a:endParaRPr/>
          </a:p>
          <a:p>
            <a:pPr algn="ctr" lvl="2">
              <a:buSzPct val="45000"/>
              <a:buFont typeface="StarSymbol"/>
              <a:buChar char=""/>
            </a:pPr>
            <a:r>
              <a:rPr lang="en-US" sz="2800">
                <a:latin typeface="Helvetica Light"/>
                <a:ea typeface="Helvetica Light"/>
              </a:rPr>
              <a:t>Two synchronized cameras capture snapshots simultaneously.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  <a:p>
            <a:pPr algn="ctr" lvl="2">
              <a:buSzPct val="45000"/>
              <a:buFont typeface="StarSymbol"/>
              <a:buChar char=""/>
            </a:pPr>
            <a:r>
              <a:rPr lang="en-US" sz="2800">
                <a:latin typeface="Helvetica Light"/>
                <a:ea typeface="Helvetica Light"/>
              </a:rPr>
              <a:t>Process two snapshots from different perspectives to detect the position of a pre-defined marker.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  <a:p>
            <a:pPr algn="ctr" lvl="2">
              <a:buSzPct val="45000"/>
              <a:buFont typeface="StarSymbol"/>
              <a:buChar char=""/>
            </a:pPr>
            <a:r>
              <a:rPr lang="en-US" sz="2800">
                <a:latin typeface="Helvetica Light"/>
                <a:ea typeface="Helvetica Light"/>
              </a:rPr>
              <a:t>Draw detected strokes and project them into a screen for visualization.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1" name="image03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640" y="2939760"/>
            <a:ext cx="7394400" cy="5917680"/>
          </a:xfrm>
          <a:prstGeom prst="rect">
            <a:avLst/>
          </a:prstGeom>
        </p:spPr>
      </p:pic>
      <p:sp>
        <p:nvSpPr>
          <p:cNvPr id="142" name="TextShape 1"/>
          <p:cNvSpPr txBox="1"/>
          <p:nvPr/>
        </p:nvSpPr>
        <p:spPr>
          <a:xfrm>
            <a:off x="1331280" y="731520"/>
            <a:ext cx="10464480" cy="1422000"/>
          </a:xfrm>
          <a:prstGeom prst="rect">
            <a:avLst/>
          </a:prstGeom>
        </p:spPr>
        <p:txBody>
          <a:bodyPr anchor="b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Description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1270080" y="8191440"/>
            <a:ext cx="10464480" cy="1130040"/>
          </a:xfrm>
          <a:prstGeom prst="rect">
            <a:avLst/>
          </a:prstGeom>
        </p:spPr>
        <p:txBody>
          <a:bodyPr bIns="0" lIns="0" rIns="0" tIns="0"/>
          <a:p>
            <a:pPr algn="ctr"/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280160" y="681120"/>
            <a:ext cx="10464480" cy="1422000"/>
          </a:xfrm>
          <a:prstGeom prst="rect">
            <a:avLst/>
          </a:prstGeom>
        </p:spPr>
        <p:txBody>
          <a:bodyPr anchor="b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Description</a:t>
            </a:r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1270080" y="8191440"/>
            <a:ext cx="10464480" cy="1130040"/>
          </a:xfrm>
          <a:prstGeom prst="rect">
            <a:avLst/>
          </a:prstGeom>
        </p:spPr>
        <p:txBody>
          <a:bodyPr bIns="0" lIns="0" rIns="0" tIns="0"/>
          <a:p>
            <a:pPr algn="ctr"/>
            <a:endParaRPr/>
          </a:p>
        </p:txBody>
      </p:sp>
      <p:pic>
        <p:nvPicPr>
          <p:cNvPr descr="" id="146" name="image02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2560320"/>
            <a:ext cx="6126480" cy="4519440"/>
          </a:xfrm>
          <a:prstGeom prst="rect">
            <a:avLst/>
          </a:prstGeom>
        </p:spPr>
      </p:pic>
      <p:sp>
        <p:nvSpPr>
          <p:cNvPr id="147" name="CustomShape 3"/>
          <p:cNvSpPr/>
          <p:nvPr/>
        </p:nvSpPr>
        <p:spPr>
          <a:xfrm>
            <a:off x="832680" y="2755800"/>
            <a:ext cx="1641960" cy="275400"/>
          </a:xfrm>
          <a:prstGeom prst="rect">
            <a:avLst/>
          </a:prstGeom>
        </p:spPr>
      </p:sp>
      <p:sp>
        <p:nvSpPr>
          <p:cNvPr id="148" name="CustomShape 4"/>
          <p:cNvSpPr/>
          <p:nvPr/>
        </p:nvSpPr>
        <p:spPr>
          <a:xfrm>
            <a:off x="832680" y="2621880"/>
            <a:ext cx="1641960" cy="397440"/>
          </a:xfrm>
          <a:prstGeom prst="rect">
            <a:avLst/>
          </a:prstGeom>
          <a:solidFill>
            <a:srgbClr val="ffffff"/>
          </a:solidFill>
        </p:spPr>
        <p:txBody>
          <a:bodyPr anchor="ctr" bIns="0" lIns="0" rIns="0" tIns="0"/>
          <a:p>
            <a:pPr>
              <a:lnSpc>
                <a:spcPct val="100000"/>
              </a:lnSpc>
            </a:pPr>
            <a:r>
              <a:rPr lang="en-US" sz="2200"/>
              <a:t>Glass Screen</a:t>
            </a:r>
            <a:endParaRPr/>
          </a:p>
        </p:txBody>
      </p:sp>
      <p:sp>
        <p:nvSpPr>
          <p:cNvPr id="149" name="CustomShape 5"/>
          <p:cNvSpPr/>
          <p:nvPr/>
        </p:nvSpPr>
        <p:spPr>
          <a:xfrm>
            <a:off x="2309760" y="4384440"/>
            <a:ext cx="568080" cy="342360"/>
          </a:xfrm>
          <a:prstGeom prst="rect">
            <a:avLst/>
          </a:prstGeom>
        </p:spPr>
      </p:sp>
      <p:sp>
        <p:nvSpPr>
          <p:cNvPr id="150" name="CustomShape 6"/>
          <p:cNvSpPr/>
          <p:nvPr/>
        </p:nvSpPr>
        <p:spPr>
          <a:xfrm>
            <a:off x="2309760" y="4211640"/>
            <a:ext cx="603000" cy="561960"/>
          </a:xfrm>
          <a:prstGeom prst="rect">
            <a:avLst/>
          </a:prstGeom>
          <a:solidFill>
            <a:srgbClr val="ffffff"/>
          </a:solidFill>
        </p:spPr>
        <p:txBody>
          <a:bodyPr anchor="ctr" bIns="0" lIns="0" rIns="0" tIns="0"/>
          <a:p>
            <a:pPr>
              <a:lnSpc>
                <a:spcPct val="100000"/>
              </a:lnSpc>
            </a:pPr>
            <a:r>
              <a:rPr lang="en-US" sz="2300"/>
              <a:t>ROI</a:t>
            </a:r>
            <a:endParaRPr/>
          </a:p>
        </p:txBody>
      </p:sp>
      <p:pic>
        <p:nvPicPr>
          <p:cNvPr descr="" id="151" name="image00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040880" y="3200400"/>
            <a:ext cx="5486400" cy="521208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System Description</a:t>
            </a:r>
            <a:endParaRPr/>
          </a:p>
        </p:txBody>
      </p:sp>
      <p:pic>
        <p:nvPicPr>
          <p:cNvPr descr="" id="15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0200" y="2651760"/>
            <a:ext cx="11645640" cy="694944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Input</a:t>
            </a:r>
            <a:endParaRPr/>
          </a:p>
        </p:txBody>
      </p:sp>
      <p:pic>
        <p:nvPicPr>
          <p:cNvPr descr="" id="155" name="image11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497520" y="6153840"/>
            <a:ext cx="5549400" cy="3123720"/>
          </a:xfrm>
          <a:prstGeom prst="rect">
            <a:avLst/>
          </a:prstGeom>
          <a:ln w="76320">
            <a:solidFill>
              <a:srgbClr val="33cc66"/>
            </a:solidFill>
            <a:round/>
          </a:ln>
        </p:spPr>
      </p:pic>
      <p:pic>
        <p:nvPicPr>
          <p:cNvPr descr="" id="156" name="image1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69080" y="2545560"/>
            <a:ext cx="5549400" cy="3123720"/>
          </a:xfrm>
          <a:prstGeom prst="rect">
            <a:avLst/>
          </a:prstGeom>
          <a:ln w="76320">
            <a:solidFill>
              <a:srgbClr val="00ae00"/>
            </a:solidFill>
            <a:round/>
          </a:ln>
        </p:spPr>
      </p:pic>
      <p:sp>
        <p:nvSpPr>
          <p:cNvPr id="157" name="CustomShape 2"/>
          <p:cNvSpPr/>
          <p:nvPr/>
        </p:nvSpPr>
        <p:spPr>
          <a:xfrm>
            <a:off x="7091640" y="3465000"/>
            <a:ext cx="4583160" cy="528840"/>
          </a:xfrm>
          <a:prstGeom prst="rect">
            <a:avLst/>
          </a:prstGeom>
        </p:spPr>
        <p:txBody>
          <a:bodyPr anchor="ctr" bIns="50760" lIns="50760" rIns="50760" tIns="50760"/>
          <a:p>
            <a:pPr algn="ctr">
              <a:lnSpc>
                <a:spcPct val="100000"/>
              </a:lnSpc>
            </a:pPr>
            <a:r>
              <a:rPr lang="en-US" sz="2800">
                <a:latin typeface="Helvetica Light"/>
                <a:ea typeface="Helvetica Light"/>
              </a:rPr>
              <a:t>Resolution: 1920x1080</a:t>
            </a:r>
            <a:endParaRPr/>
          </a:p>
        </p:txBody>
      </p:sp>
      <p:sp>
        <p:nvSpPr>
          <p:cNvPr id="158" name="CustomShape 3"/>
          <p:cNvSpPr/>
          <p:nvPr/>
        </p:nvSpPr>
        <p:spPr>
          <a:xfrm>
            <a:off x="6799320" y="4355280"/>
            <a:ext cx="5350680" cy="3274560"/>
          </a:xfrm>
          <a:prstGeom prst="rect">
            <a:avLst/>
          </a:prstGeom>
        </p:spPr>
        <p:txBody>
          <a:bodyPr anchor="ctr" bIns="50760" lIns="50760" rIns="50760" tIns="50760"/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OFFLINE DESIGN: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50-100 frames (images) per view.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  <a:p>
            <a:pPr algn="ctr">
              <a:lnSpc>
                <a:spcPct val="93000"/>
              </a:lnSpc>
            </a:pPr>
            <a:r>
              <a:rPr lang="en-US" sz="2800">
                <a:latin typeface="Helvetica Light"/>
                <a:ea typeface="Helvetica Light"/>
              </a:rPr>
              <a:t>3 sessions “recorded”, with three different colored markers (r,g,b).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Calibration</a:t>
            </a: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
</a:t>
            </a:r>
            <a:r>
              <a:rPr lang="en-US" sz="4800">
                <a:solidFill>
                  <a:srgbClr val="0365c0"/>
                </a:solidFill>
                <a:latin typeface="Helvetica Light"/>
                <a:ea typeface="Helvetica Light"/>
              </a:rPr>
              <a:t>Background</a:t>
            </a:r>
            <a:endParaRPr/>
          </a:p>
        </p:txBody>
      </p:sp>
      <p:pic>
        <p:nvPicPr>
          <p:cNvPr descr="" id="16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2743200"/>
            <a:ext cx="6233400" cy="4114800"/>
          </a:xfrm>
          <a:prstGeom prst="rect">
            <a:avLst/>
          </a:prstGeom>
        </p:spPr>
      </p:pic>
      <p:pic>
        <p:nvPicPr>
          <p:cNvPr descr="" id="16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5486400"/>
            <a:ext cx="5836680" cy="402336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Calibration</a:t>
            </a: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
</a:t>
            </a:r>
            <a:r>
              <a:rPr lang="en-US" sz="4800">
                <a:solidFill>
                  <a:srgbClr val="0365c0"/>
                </a:solidFill>
                <a:latin typeface="Helvetica Light"/>
                <a:ea typeface="Helvetica Light"/>
              </a:rPr>
              <a:t>Corners</a:t>
            </a:r>
            <a:endParaRPr/>
          </a:p>
        </p:txBody>
      </p:sp>
      <p:pic>
        <p:nvPicPr>
          <p:cNvPr descr="" id="16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4480" y="3291840"/>
            <a:ext cx="4373640" cy="2743200"/>
          </a:xfrm>
          <a:prstGeom prst="rect">
            <a:avLst/>
          </a:prstGeom>
          <a:ln w="36720">
            <a:solidFill>
              <a:srgbClr val="0000ff"/>
            </a:solidFill>
            <a:round/>
          </a:ln>
        </p:spPr>
      </p:pic>
      <p:pic>
        <p:nvPicPr>
          <p:cNvPr descr="" id="16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040880" y="3291840"/>
            <a:ext cx="4282200" cy="2743200"/>
          </a:xfrm>
          <a:prstGeom prst="rect">
            <a:avLst/>
          </a:prstGeom>
          <a:ln w="36720">
            <a:solidFill>
              <a:srgbClr val="0000ff"/>
            </a:solidFill>
            <a:round/>
          </a:ln>
        </p:spPr>
      </p:pic>
      <p:pic>
        <p:nvPicPr>
          <p:cNvPr descr="" id="16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69960" y="6400800"/>
            <a:ext cx="4282200" cy="292608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pic>
      <p:pic>
        <p:nvPicPr>
          <p:cNvPr descr="" id="166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40880" y="6316560"/>
            <a:ext cx="4297680" cy="3010320"/>
          </a:xfrm>
          <a:prstGeom prst="rect">
            <a:avLst/>
          </a:prstGeom>
          <a:ln w="36720">
            <a:solidFill>
              <a:srgbClr val="ff0000"/>
            </a:solidFill>
            <a:round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952560" y="444600"/>
            <a:ext cx="11099520" cy="2158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365c0"/>
                </a:solidFill>
                <a:latin typeface="Helvetica Light"/>
                <a:ea typeface="Helvetica Light"/>
              </a:rPr>
              <a:t>Marker Detector System</a:t>
            </a:r>
            <a:endParaRPr/>
          </a:p>
        </p:txBody>
      </p:sp>
      <p:pic>
        <p:nvPicPr>
          <p:cNvPr descr="" id="16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2729160"/>
            <a:ext cx="11887200" cy="678060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